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24384000" cy="13716000"/>
  <p:notesSz cx="6858000" cy="9144000"/>
  <p:embeddedFontLst>
    <p:embeddedFont>
      <p:font typeface="Chango Regular"/>
      <p:regular r:id="rId30"/>
    </p:embeddedFont>
    <p:embeddedFont>
      <p:font typeface="Pretendard Bold"/>
      <p:bold r:id="rId31"/>
    </p:embeddedFont>
    <p:embeddedFont>
      <p:font typeface="Pretendard ExtraLight"/>
      <p:regular r:id="rId32"/>
    </p:embeddedFont>
    <p:embeddedFont>
      <p:font typeface="Pretendard Medium"/>
      <p:bold r:id="rId33"/>
    </p:embeddedFont>
    <p:embeddedFont>
      <p:font typeface="Pretendard Black"/>
      <p:bold r:id="rId34"/>
    </p:embeddedFont>
    <p:embeddedFont>
      <p:font typeface="Pretendard ExtraBold"/>
      <p:bold r:id="rId35"/>
    </p:embeddedFont>
    <p:embeddedFont>
      <p:font typeface="Pretendard Regular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1.fntdata" Type="http://schemas.openxmlformats.org/officeDocument/2006/relationships/font"/><Relationship Id="rId31" Target="fonts/font2.fntdata" Type="http://schemas.openxmlformats.org/officeDocument/2006/relationships/font"/><Relationship Id="rId32" Target="fonts/font3.fntdata" Type="http://schemas.openxmlformats.org/officeDocument/2006/relationships/font"/><Relationship Id="rId33" Target="fonts/font4.fntdata" Type="http://schemas.openxmlformats.org/officeDocument/2006/relationships/font"/><Relationship Id="rId34" Target="fonts/font5.fntdata" Type="http://schemas.openxmlformats.org/officeDocument/2006/relationships/font"/><Relationship Id="rId35" Target="fonts/font6.fntdata" Type="http://schemas.openxmlformats.org/officeDocument/2006/relationships/font"/><Relationship Id="rId36" Target="fonts/font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9.png" Type="http://schemas.openxmlformats.org/officeDocument/2006/relationships/image"/><Relationship Id="rId4" Target="../media/image60.pn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0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15.png" Type="http://schemas.openxmlformats.org/officeDocument/2006/relationships/image"/><Relationship Id="rId3" Target="../media/image18.png" Type="http://schemas.openxmlformats.org/officeDocument/2006/relationships/image"/><Relationship Id="rId4" Target="../media/image30.png" Type="http://schemas.openxmlformats.org/officeDocument/2006/relationships/image"/><Relationship Id="rId5" Target="../media/image20.png" Type="http://schemas.openxmlformats.org/officeDocument/2006/relationships/image"/><Relationship Id="rId6" Target="../media/image26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18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 rot="0">
            <a:off x="-5384800" y="-4330700"/>
            <a:ext cx="18021300" cy="1802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14478000" y="5397500"/>
            <a:ext cx="12992100" cy="129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6600" y="4546600"/>
            <a:ext cx="12763500" cy="12763500"/>
          </a:xfrm>
          <a:prstGeom prst="rect">
            <a:avLst/>
          </a:prstGeom>
          <a:effectLst>
            <a:outerShdw dir="2700000" dist="1177622" blurRad="1020606">
              <a:srgbClr val="000000">
                <a:alpha val="5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 rot="3420000">
            <a:off x="-2425700" y="2324100"/>
            <a:ext cx="6794500" cy="697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13080000">
            <a:off x="19100800" y="-1282700"/>
            <a:ext cx="4851400" cy="485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49500" y="7150100"/>
            <a:ext cx="18796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34100" y="3200400"/>
            <a:ext cx="116078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08700" y="6413500"/>
            <a:ext cx="116078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1257300"/>
            <a:ext cx="1117600" cy="110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20027900" y="9448800"/>
            <a:ext cx="1879600" cy="1854200"/>
          </a:xfrm>
          <a:prstGeom prst="rect">
            <a:avLst/>
          </a:prstGeom>
          <a:effectLst>
            <a:outerShdw dir="6660000" dist="214549" blurRad="213834">
              <a:srgbClr val="000000">
                <a:alpha val="33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16916400" y="1816100"/>
            <a:ext cx="520700" cy="520700"/>
          </a:xfrm>
          <a:prstGeom prst="rect">
            <a:avLst/>
          </a:prstGeom>
          <a:effectLst>
            <a:outerShdw dir="3600000" dist="79595" blurRad="69845">
              <a:srgbClr val="000000">
                <a:alpha val="21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0700000">
            <a:off x="5156200" y="11239500"/>
            <a:ext cx="1231900" cy="1231900"/>
          </a:xfrm>
          <a:prstGeom prst="rect">
            <a:avLst/>
          </a:prstGeom>
          <a:effectLst>
            <a:outerShdw dir="3600000" dist="198182" blurRad="177892">
              <a:srgbClr val="000000">
                <a:alpha val="18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5435600" y="2349500"/>
            <a:ext cx="13182600" cy="5029200"/>
          </a:xfrm>
          <a:prstGeom prst="rect">
            <a:avLst/>
          </a:prstGeom>
        </p:spPr>
        <p:txBody>
          <a:bodyPr anchor="ctr" rtlCol="false" lIns="0" tIns="253296" rIns="0" bIns="253296"/>
          <a:lstStyle/>
          <a:p>
            <a:pPr algn="ctr" lvl="0">
              <a:lnSpc>
                <a:spcPct val="83830"/>
              </a:lnSpc>
            </a:pP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알고리즘</a:t>
            </a: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코딩테스트</a:t>
            </a:r>
          </a:p>
          <a:p>
            <a:pPr algn="ctr" lvl="0">
              <a:lnSpc>
                <a:spcPct val="83830"/>
              </a:lnSpc>
            </a:pP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9,10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6700" y="901700"/>
            <a:ext cx="6070600" cy="1422400"/>
          </a:xfrm>
          <a:prstGeom prst="rect">
            <a:avLst/>
          </a:prstGeom>
        </p:spPr>
        <p:txBody>
          <a:bodyPr anchor="ctr" rtlCol="false" lIns="0" tIns="97450" rIns="0" bIns="97450"/>
          <a:lstStyle/>
          <a:p>
            <a:pPr algn="ctr" lvl="0">
              <a:lnSpc>
                <a:spcPct val="83830"/>
              </a:lnSpc>
            </a:pPr>
            <a:r>
              <a:rPr lang="en-US" sz="3935" b="false" i="false" u="none" strike="noStrike" spc="-157">
                <a:solidFill>
                  <a:srgbClr val="FFFFFF"/>
                </a:solidFill>
                <a:latin typeface="Chango Regular"/>
              </a:rPr>
              <a:t>ecole 9,10 </a:t>
            </a:r>
            <a:r>
              <a:rPr lang="ko-KR" sz="3935" b="false" i="false" u="none" strike="noStrike" spc="-157">
                <a:solidFill>
                  <a:srgbClr val="FFFFFF"/>
                </a:solidFill>
                <a:ea typeface="Chango Regular"/>
              </a:rPr>
              <a:t>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1700" y="11544300"/>
            <a:ext cx="4559300" cy="622300"/>
          </a:xfrm>
          <a:prstGeom prst="rect">
            <a:avLst/>
          </a:prstGeom>
        </p:spPr>
        <p:txBody>
          <a:bodyPr anchor="ctr" rtlCol="false" lIns="0" tIns="86603" rIns="0" bIns="86603"/>
          <a:lstStyle/>
          <a:p>
            <a:pPr algn="ctr" lvl="0">
              <a:lnSpc>
                <a:spcPct val="83830"/>
              </a:lnSpc>
            </a:pP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소프트웨어학과</a:t>
            </a:r>
            <a:r>
              <a:rPr lang="en-US" sz="3497" b="false" i="false" u="none" strike="noStrike" spc="-17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박세현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1700" y="12268200"/>
            <a:ext cx="4800600" cy="571500"/>
          </a:xfrm>
          <a:prstGeom prst="rect">
            <a:avLst/>
          </a:prstGeom>
        </p:spPr>
        <p:txBody>
          <a:bodyPr anchor="ctr" rtlCol="false" lIns="0" tIns="80140" rIns="0" bIns="80140"/>
          <a:lstStyle/>
          <a:p>
            <a:pPr algn="ctr" lvl="0">
              <a:lnSpc>
                <a:spcPct val="83830"/>
              </a:lnSpc>
            </a:pPr>
            <a:r>
              <a:rPr lang="en" sz="3236" b="false" i="false" u="none" strike="noStrike" spc="-162">
                <a:solidFill>
                  <a:srgbClr val="FFFFFF"/>
                </a:solidFill>
                <a:latin typeface="Pretendard Bold"/>
              </a:rPr>
              <a:t>2023664025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-88900"/>
            <a:ext cx="92837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68200" y="2247900"/>
            <a:ext cx="7785100" cy="9740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92800" y="2247900"/>
            <a:ext cx="5930900" cy="105029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-88900"/>
            <a:ext cx="92837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99100" y="2247900"/>
            <a:ext cx="6629400" cy="1000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192000" y="2247900"/>
            <a:ext cx="6388100" cy="55753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698500"/>
            <a:ext cx="94107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11404-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플로이드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6000" y="1765300"/>
            <a:ext cx="96520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플로이드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-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워셜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61100" y="2895600"/>
            <a:ext cx="11874500" cy="10236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48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951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055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0" y="1765300"/>
            <a:ext cx="96520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플로이드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-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워셜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0300" y="698500"/>
            <a:ext cx="94107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11404-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플로이드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78000" y="4114800"/>
            <a:ext cx="5930900" cy="7378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321800" y="4114800"/>
            <a:ext cx="5740400" cy="927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49700" y="4114800"/>
            <a:ext cx="6629400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53100" y="711200"/>
            <a:ext cx="128778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1197-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최소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스패닝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67600" y="1739900"/>
            <a:ext cx="96139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최소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신장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3340100"/>
            <a:ext cx="15062200" cy="871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765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395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008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3100" y="711200"/>
            <a:ext cx="128778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1197-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최소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스패닝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트리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7600" y="1739900"/>
            <a:ext cx="96139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최소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신장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" y="4013200"/>
            <a:ext cx="5384800" cy="7239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24700" y="4013200"/>
            <a:ext cx="4711700" cy="768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836400" y="4013200"/>
            <a:ext cx="5168900" cy="548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300700" y="4013200"/>
            <a:ext cx="4559300" cy="9004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98500"/>
            <a:ext cx="93345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11725-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트리의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부모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739900"/>
            <a:ext cx="96012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248400" y="2870200"/>
            <a:ext cx="11887200" cy="1036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698500"/>
            <a:ext cx="92964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11725-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트리의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부모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739900"/>
            <a:ext cx="95758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322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538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309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33600" y="4267200"/>
            <a:ext cx="4787900" cy="7162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55100" y="4267200"/>
            <a:ext cx="5791200" cy="8686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979900" y="4267200"/>
            <a:ext cx="6007100" cy="7353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98500"/>
            <a:ext cx="93345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1068-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739900"/>
            <a:ext cx="96012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731000" y="2870200"/>
            <a:ext cx="10909300" cy="10248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698500"/>
            <a:ext cx="92964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1068-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트리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739900"/>
            <a:ext cx="95758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180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951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880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95600" y="4318000"/>
            <a:ext cx="4622800" cy="624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63100" y="4318000"/>
            <a:ext cx="5257800" cy="8559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65600" y="4318000"/>
            <a:ext cx="55245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81200" y="2908300"/>
            <a:ext cx="9055100" cy="905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03600" y="2654300"/>
            <a:ext cx="9550400" cy="955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20434300" y="9499600"/>
            <a:ext cx="5435600" cy="5435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0100" y="596900"/>
            <a:ext cx="6527800" cy="1422400"/>
          </a:xfrm>
          <a:prstGeom prst="rect">
            <a:avLst/>
          </a:prstGeom>
        </p:spPr>
        <p:txBody>
          <a:bodyPr anchor="ctr" rtlCol="false" lIns="0" tIns="101486" rIns="0" bIns="101486"/>
          <a:lstStyle/>
          <a:p>
            <a:pPr algn="l" lvl="0">
              <a:lnSpc>
                <a:spcPct val="99600"/>
              </a:lnSpc>
            </a:pPr>
            <a:r>
              <a:rPr lang="en" sz="7991" b="false" i="false" u="none" strike="noStrike" spc="-400">
                <a:solidFill>
                  <a:srgbClr val="6187FF"/>
                </a:solidFill>
                <a:latin typeface="Pretendard Black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81300" y="3009900"/>
            <a:ext cx="5753100" cy="92075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벨만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-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포드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플로이드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-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워셜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최소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신장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트리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ea typeface="Pretendard Bold"/>
              </a:rPr>
              <a:t>트리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506700" y="3581400"/>
            <a:ext cx="5918200" cy="9779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11657-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타임머신</a:t>
            </a:r>
          </a:p>
          <a:p>
            <a:pPr algn="l" lvl="0">
              <a:lnSpc>
                <a:spcPct val="99600"/>
              </a:lnSpc>
            </a:pPr>
            <a:r>
              <a:rPr lang="en" sz="2708" b="false" i="false" u="none" strike="noStrike" spc="-135">
                <a:solidFill>
                  <a:srgbClr val="595959"/>
                </a:solidFill>
                <a:latin typeface="Pretendard Medium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81300" y="5372100"/>
            <a:ext cx="5867400" cy="5461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11404-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플로이드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06700" y="7061200"/>
            <a:ext cx="5918200" cy="5461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1197-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최소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스패닝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트리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06700" y="8763000"/>
            <a:ext cx="5880100" cy="34417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11725-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트리의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부모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찾기</a:t>
            </a:r>
          </a:p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1068-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트리</a:t>
            </a:r>
          </a:p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14425-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문자열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집합</a:t>
            </a:r>
          </a:p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1991-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트리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순회</a:t>
            </a:r>
          </a:p>
          <a:p>
            <a:pPr algn="l" lvl="0">
              <a:lnSpc>
                <a:spcPct val="99600"/>
              </a:lnSpc>
            </a:pPr>
            <a:r>
              <a:rPr lang="en" sz="2708" b="false" i="false" u="none" strike="noStrike" spc="-135">
                <a:solidFill>
                  <a:srgbClr val="595959"/>
                </a:solidFill>
                <a:latin typeface="Pretendard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" sz="2708" b="false" i="false" u="none" strike="noStrike" spc="-135">
                <a:solidFill>
                  <a:srgbClr val="595959"/>
                </a:solidFill>
                <a:latin typeface="Pretendard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" sz="2708" b="false" i="false" u="none" strike="noStrike" spc="-135">
                <a:solidFill>
                  <a:srgbClr val="595959"/>
                </a:solidFill>
                <a:latin typeface="Pretendard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" sz="2708" b="false" i="false" u="none" strike="noStrike" spc="-135">
                <a:solidFill>
                  <a:srgbClr val="595959"/>
                </a:solidFill>
                <a:latin typeface="Pretendard Medium"/>
              </a:rPr>
              <a:t/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41400" y="3162300"/>
            <a:ext cx="1092200" cy="73914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01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02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03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04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98500"/>
            <a:ext cx="137414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14425-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문자열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집합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739900"/>
            <a:ext cx="96012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53300" y="2882900"/>
            <a:ext cx="9677400" cy="104267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739900"/>
            <a:ext cx="95758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86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8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912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98500"/>
            <a:ext cx="137414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14425-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문자열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집합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06600" y="4076700"/>
            <a:ext cx="4330700" cy="447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712200" y="4076700"/>
            <a:ext cx="6121400" cy="6845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18000" y="4076700"/>
            <a:ext cx="5638800" cy="5905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98500"/>
            <a:ext cx="93345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1991-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트리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순회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29500" y="1739900"/>
            <a:ext cx="97028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642100" y="2895600"/>
            <a:ext cx="110871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739900"/>
            <a:ext cx="9575800" cy="9525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트리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47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109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1102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98500"/>
            <a:ext cx="137414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1991-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트리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순회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82800" y="4013200"/>
            <a:ext cx="4241800" cy="647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29700" y="4013200"/>
            <a:ext cx="5130800" cy="902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487900" y="4013200"/>
            <a:ext cx="3924300" cy="8356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6200" y="685800"/>
            <a:ext cx="2679700" cy="185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9" b="false" i="false" u="none" strike="noStrike">
                <a:solidFill>
                  <a:srgbClr val="000000"/>
                </a:solidFill>
                <a:ea typeface="Pretendard Black"/>
              </a:rPr>
              <a:t>출처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71800" y="3314700"/>
            <a:ext cx="16510000" cy="3556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16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2316" b="false" i="false" u="none" strike="noStrike">
                <a:solidFill>
                  <a:srgbClr val="000000"/>
                </a:solidFill>
                <a:latin typeface="Pretendard Regular"/>
              </a:rPr>
              <a:t>https://velog.io/@kimdukbae/%EC%95%8C%EA%B3%A0%EB%A6%AC%EC%A6%98-%EB%B2%A8%EB%A7%8C-%ED%8F%AC%EB%93%9C-%EC%95%8C%EA%B3%A0%EB%A6%AC%EC%A6%98-Bellman-Ford-Algorithm</a:t>
            </a:r>
          </a:p>
          <a:p>
            <a:pPr algn="l" lvl="0">
              <a:lnSpc>
                <a:spcPct val="116199"/>
              </a:lnSpc>
            </a:pPr>
            <a:r>
              <a:rPr lang="en" sz="2316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2316" b="false" i="false" u="none" strike="noStrike">
                <a:solidFill>
                  <a:srgbClr val="000000"/>
                </a:solidFill>
                <a:latin typeface="Pretendard Regular"/>
              </a:rPr>
              <a:t>https://www.inflearn.com/courses/lecture?courseId=330467&amp;type=LECTURE&amp;unitId=148458&amp;tab=curriculum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69200" y="685800"/>
            <a:ext cx="10045700" cy="1384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11657-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타임머신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54900" y="1727200"/>
            <a:ext cx="9652000" cy="9779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벨만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-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포드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81700" y="3124200"/>
            <a:ext cx="12420600" cy="9740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930400" y="3416300"/>
            <a:ext cx="20510500" cy="8382000"/>
          </a:xfrm>
          <a:prstGeom prst="rect">
            <a:avLst/>
          </a:prstGeom>
          <a:effectLst>
            <a:outerShdw dir="2700000" dist="0" blurRad="880176">
              <a:srgbClr val="6187FF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07300" y="711200"/>
            <a:ext cx="9347200" cy="13462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6691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이해하기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565400" y="4965700"/>
            <a:ext cx="20612100" cy="523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- 1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도시에서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출발하여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다른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도시로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경로을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찾는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주의할점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버스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노선에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걸리는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시간이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음수일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(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되돌리는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타임머신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역할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노선들이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얽혀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무한히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과거로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되돌릴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타임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루프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음수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사이클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존재할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시간을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출력하되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타임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루프가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감지되면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-1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출력해야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175500" y="939800"/>
            <a:ext cx="10045700" cy="1295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벨만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-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포드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VS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다익스트라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3390900"/>
            <a:ext cx="1016000" cy="1016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851900" y="3517900"/>
            <a:ext cx="431800" cy="812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607" b="false" i="false" u="none" strike="noStrike">
                <a:solidFill>
                  <a:srgbClr val="000000"/>
                </a:solidFill>
                <a:latin typeface="Pretendard Regular"/>
              </a:rPr>
              <a:t>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98300" y="7162800"/>
            <a:ext cx="1016000" cy="1016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153900" y="7289800"/>
            <a:ext cx="4699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2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681200" y="3327400"/>
            <a:ext cx="10160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024100" y="3429000"/>
            <a:ext cx="4953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3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70751">
            <a:off x="9525000" y="3695700"/>
            <a:ext cx="5156200" cy="36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2879999">
            <a:off x="8432800" y="5740400"/>
            <a:ext cx="4102100" cy="368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3059999">
            <a:off x="12039600" y="5651500"/>
            <a:ext cx="3873500" cy="3683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1607800" y="2971800"/>
            <a:ext cx="723900" cy="142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10
</a:t>
            </a:r>
          </a:p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486900" y="5918200"/>
            <a:ext cx="8001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20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49400" y="5842000"/>
            <a:ext cx="9398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-15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628900" y="7556500"/>
            <a:ext cx="19100800" cy="4673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895600" y="8915400"/>
            <a:ext cx="20548600" cy="3733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D41E9"/>
                </a:solidFill>
                <a:ea typeface="Pretendard Regular"/>
              </a:rPr>
              <a:t>다익스트라</a:t>
            </a:r>
            <a:r>
              <a:rPr lang="en-US" sz="420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D41E9"/>
                </a:solidFill>
                <a:ea typeface="Pretendard Regular"/>
              </a:rPr>
              <a:t>알고리즘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: 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매번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방문하지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노드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거리가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노드를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선택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음수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간선이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존재하면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X</a:t>
            </a:r>
          </a:p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D41E9"/>
                </a:solidFill>
                <a:ea typeface="Pretendard Regular"/>
              </a:rPr>
              <a:t>벨만</a:t>
            </a:r>
            <a:r>
              <a:rPr lang="en-US" sz="4207" b="false" i="false" u="none" strike="noStrike">
                <a:solidFill>
                  <a:srgbClr val="0D41E9"/>
                </a:solidFill>
                <a:latin typeface="Pretendard Regular"/>
              </a:rPr>
              <a:t>-</a:t>
            </a:r>
            <a:r>
              <a:rPr lang="ko-KR" sz="4207" b="false" i="false" u="none" strike="noStrike">
                <a:solidFill>
                  <a:srgbClr val="0D41E9"/>
                </a:solidFill>
                <a:ea typeface="Pretendard Regular"/>
              </a:rPr>
              <a:t>포드</a:t>
            </a:r>
            <a:r>
              <a:rPr lang="en-US" sz="4207" b="false" i="false" u="none" strike="noStrike">
                <a:solidFill>
                  <a:srgbClr val="0D41E9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D41E9"/>
                </a:solidFill>
                <a:ea typeface="Pretendard Regular"/>
              </a:rPr>
              <a:t>알고리즘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: 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매번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간선을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전부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확인하므로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찾을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있게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-&gt;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음수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가중치를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다룬다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59000" y="12407900"/>
            <a:ext cx="19646900" cy="6604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*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간선의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비용이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양수일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때는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다익스트라를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음수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간선이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포함되어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있으면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벨만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포드를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사용하면</a:t>
            </a:r>
            <a:r>
              <a:rPr lang="en-US" sz="3723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723" b="tru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175500" y="1473200"/>
            <a:ext cx="10045700" cy="15367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벨만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포드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: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음수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사이클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72500" y="5778500"/>
            <a:ext cx="1016000" cy="1016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966200" y="5905500"/>
            <a:ext cx="431800" cy="812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607" b="false" i="false" u="none" strike="noStrike">
                <a:solidFill>
                  <a:srgbClr val="000000"/>
                </a:solidFill>
                <a:latin typeface="Pretendard Regular"/>
              </a:rPr>
              <a:t>1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12600" y="9550400"/>
            <a:ext cx="1016000" cy="1016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268200" y="9677400"/>
            <a:ext cx="4699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2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795500" y="5715000"/>
            <a:ext cx="1016000" cy="10160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138400" y="5829300"/>
            <a:ext cx="495300" cy="749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3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70751">
            <a:off x="9639300" y="6083300"/>
            <a:ext cx="5156200" cy="3683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1722100" y="5372100"/>
            <a:ext cx="4699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67900" y="8305800"/>
            <a:ext cx="3937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36700" y="8280400"/>
            <a:ext cx="7112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-4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7740000">
            <a:off x="12039600" y="8089900"/>
            <a:ext cx="3886200" cy="368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7959935">
            <a:off x="8420100" y="8115300"/>
            <a:ext cx="4127500" cy="368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07300" y="584200"/>
            <a:ext cx="9347200" cy="15875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0" b="true" i="false" u="none" strike="noStrike" spc="-335">
                <a:solidFill>
                  <a:srgbClr val="000000"/>
                </a:solidFill>
                <a:ea typeface="Pretendard Medium"/>
              </a:rPr>
              <a:t>예제</a:t>
            </a:r>
            <a:r>
              <a:rPr lang="en-US" sz="6690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true" i="false" u="none" strike="noStrike" spc="-335">
                <a:solidFill>
                  <a:srgbClr val="000000"/>
                </a:solidFill>
                <a:ea typeface="Pretendard Medium"/>
              </a:rPr>
              <a:t>풀기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61500" y="12611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185400" y="9639300"/>
            <a:ext cx="4826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417300" y="8191500"/>
            <a:ext cx="1016000" cy="1016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7559999">
            <a:off x="9080500" y="10160000"/>
            <a:ext cx="3263900" cy="36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4274800" y="9639300"/>
            <a:ext cx="6858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-2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98300" y="8293100"/>
            <a:ext cx="431800" cy="812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607" b="false" i="false" u="none" strike="noStrike">
                <a:solidFill>
                  <a:srgbClr val="000000"/>
                </a:solidFill>
                <a:latin typeface="Pretendard Regular"/>
              </a:rPr>
              <a:t>1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851900" y="11607800"/>
            <a:ext cx="1016000" cy="1016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9194800" y="11696700"/>
            <a:ext cx="520700" cy="82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613" b="false" i="false" u="none" strike="noStrike">
                <a:solidFill>
                  <a:srgbClr val="000000"/>
                </a:solidFill>
                <a:latin typeface="Pretendard Regular"/>
              </a:rPr>
              <a:t>2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122400" y="11696700"/>
            <a:ext cx="1016000" cy="10160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452600" y="11798300"/>
            <a:ext cx="533400" cy="825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610" b="false" i="false" u="none" strike="noStrike">
                <a:solidFill>
                  <a:srgbClr val="000000"/>
                </a:solidFill>
                <a:latin typeface="Pretendard Regular"/>
              </a:rPr>
              <a:t>3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3359999">
            <a:off x="11671300" y="10223500"/>
            <a:ext cx="3302000" cy="368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496800" y="10058400"/>
            <a:ext cx="4826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3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78597">
            <a:off x="9867900" y="11976100"/>
            <a:ext cx="4254500" cy="3683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1531600" y="12395200"/>
            <a:ext cx="7112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00" b="false" i="false" u="none" strike="noStrike">
                <a:solidFill>
                  <a:srgbClr val="000000"/>
                </a:solidFill>
                <a:latin typeface="Pretendard Bold"/>
              </a:rPr>
              <a:t>-4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7440000">
            <a:off x="11925300" y="9804400"/>
            <a:ext cx="3505200" cy="3683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2146300" y="3530600"/>
            <a:ext cx="20104100" cy="35560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543300" y="4864100"/>
            <a:ext cx="1892300" cy="444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472" b="false" i="false" u="none" strike="noStrike">
                <a:solidFill>
                  <a:srgbClr val="000000"/>
                </a:solidFill>
                <a:ea typeface="Pretendard Regular"/>
              </a:rPr>
              <a:t>노드</a:t>
            </a:r>
            <a:r>
              <a:rPr lang="en-US" sz="2472" b="false" i="false" u="none" strike="noStrike">
                <a:solidFill>
                  <a:srgbClr val="000000"/>
                </a:solidFill>
                <a:latin typeface="Pretendard Regular"/>
              </a:rPr>
              <a:t> 3, </a:t>
            </a:r>
            <a:r>
              <a:rPr lang="ko-KR" sz="2472" b="false" i="false" u="none" strike="noStrike">
                <a:solidFill>
                  <a:srgbClr val="000000"/>
                </a:solidFill>
                <a:ea typeface="Pretendard Regular"/>
              </a:rPr>
              <a:t>간선</a:t>
            </a:r>
            <a:r>
              <a:rPr lang="en-US" sz="2472" b="false" i="false" u="none" strike="noStrike">
                <a:solidFill>
                  <a:srgbClr val="000000"/>
                </a:solidFill>
                <a:latin typeface="Pretendard Regular"/>
              </a:rPr>
              <a:t> 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930400" y="3416300"/>
            <a:ext cx="20510500" cy="8382000"/>
          </a:xfrm>
          <a:prstGeom prst="rect">
            <a:avLst/>
          </a:prstGeom>
          <a:effectLst>
            <a:outerShdw dir="2700000" dist="0" blurRad="880176">
              <a:srgbClr val="6187FF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07300" y="660400"/>
            <a:ext cx="9347200" cy="1447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0" b="true" i="false" u="none" strike="noStrike" spc="-335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6690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true" i="false" u="none" strike="noStrike" spc="-335">
                <a:solidFill>
                  <a:srgbClr val="000000"/>
                </a:solidFill>
                <a:ea typeface="Pretendard Medium"/>
              </a:rPr>
              <a:t>해결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89300" y="4584700"/>
            <a:ext cx="18161000" cy="5981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벨만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포드를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구현할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때는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다익스트라의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우선순위큐와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특별한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자료구조를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활용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X
1.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그냥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단순하게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V-1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간선을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방문해서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최소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비용을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업데이트하면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된다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.
2.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간선을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방문해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음의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사이클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여부를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알아내면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된다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(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갱신이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일어났다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=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사이클을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통과하는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순간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비용이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줄어들었다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.)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Python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394700" y="1663700"/>
            <a:ext cx="7594600" cy="11226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